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6"/>
  </p:notesMasterIdLst>
  <p:sldIdLst>
    <p:sldId id="266" r:id="rId2"/>
    <p:sldId id="268" r:id="rId3"/>
    <p:sldId id="281" r:id="rId4"/>
    <p:sldId id="265" r:id="rId5"/>
    <p:sldId id="257" r:id="rId6"/>
    <p:sldId id="258" r:id="rId7"/>
    <p:sldId id="263" r:id="rId8"/>
    <p:sldId id="264" r:id="rId9"/>
    <p:sldId id="261" r:id="rId10"/>
    <p:sldId id="273" r:id="rId11"/>
    <p:sldId id="272" r:id="rId12"/>
    <p:sldId id="275" r:id="rId13"/>
    <p:sldId id="277" r:id="rId14"/>
    <p:sldId id="279" r:id="rId15"/>
  </p:sldIdLst>
  <p:sldSz cx="9144000" cy="6858000" type="screen4x3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607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4AD23-9F1E-4901-8AF0-53A7C2CA7200}" type="datetimeFigureOut">
              <a:rPr lang="es-EC" smtClean="0"/>
              <a:t>06/02/2017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20290-AB30-478F-A79F-CAE89E865CF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00862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20290-AB30-478F-A79F-CAE89E865CF5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0696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E715-3A60-4629-9EF6-701CE652277C}" type="datetime1">
              <a:rPr lang="es-US" smtClean="0"/>
              <a:t>2/6/2017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1743-31AD-4E47-9205-63FC296F36F6}" type="slidenum">
              <a:rPr lang="es-US" smtClean="0"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355D-7E91-4411-9A6A-3C59D0460595}" type="datetime1">
              <a:rPr lang="es-US" smtClean="0"/>
              <a:t>2/6/2017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1743-31AD-4E47-9205-63FC296F36F6}" type="slidenum">
              <a:rPr lang="es-US" smtClean="0"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B545-DAE6-4FB7-AE0E-FDF6CC79F11B}" type="datetime1">
              <a:rPr lang="es-US" smtClean="0"/>
              <a:t>2/6/2017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1743-31AD-4E47-9205-63FC296F36F6}" type="slidenum">
              <a:rPr lang="es-US" smtClean="0"/>
              <a:t>‹Nº›</a:t>
            </a:fld>
            <a:endParaRPr lang="es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7999-6FD9-4233-865F-7B2C00D4C1EB}" type="datetime1">
              <a:rPr lang="es-US" smtClean="0"/>
              <a:t>2/6/2017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1743-31AD-4E47-9205-63FC296F36F6}" type="slidenum">
              <a:rPr lang="es-US" smtClean="0"/>
              <a:t>‹Nº›</a:t>
            </a:fld>
            <a:endParaRPr lang="es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DC3B-5EBA-447B-8BE4-FD5C5815522C}" type="datetime1">
              <a:rPr lang="es-US" smtClean="0"/>
              <a:t>2/6/2017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1743-31AD-4E47-9205-63FC296F36F6}" type="slidenum">
              <a:rPr lang="es-US" smtClean="0"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F9A2-60FD-4154-B51A-E3A13CE16D90}" type="datetime1">
              <a:rPr lang="es-US" smtClean="0"/>
              <a:t>2/6/2017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1743-31AD-4E47-9205-63FC296F36F6}" type="slidenum">
              <a:rPr lang="es-US" smtClean="0"/>
              <a:t>‹Nº›</a:t>
            </a:fld>
            <a:endParaRPr lang="es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E5A8-6829-405B-97CA-83BC7403C831}" type="datetime1">
              <a:rPr lang="es-US" smtClean="0"/>
              <a:t>2/6/2017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1743-31AD-4E47-9205-63FC296F36F6}" type="slidenum">
              <a:rPr lang="es-US" smtClean="0"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B91E-41C8-46D5-A761-39BE6E3E9E28}" type="datetime1">
              <a:rPr lang="es-US" smtClean="0"/>
              <a:t>2/6/2017</a:t>
            </a:fld>
            <a:endParaRPr lang="es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1743-31AD-4E47-9205-63FC296F36F6}" type="slidenum">
              <a:rPr lang="es-US" smtClean="0"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507C1-77B3-4FCB-BFF7-FB05DF96EA2A}" type="datetime1">
              <a:rPr lang="es-US" smtClean="0"/>
              <a:t>2/6/2017</a:t>
            </a:fld>
            <a:endParaRPr lang="es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1743-31AD-4E47-9205-63FC296F36F6}" type="slidenum">
              <a:rPr lang="es-US" smtClean="0"/>
              <a:t>‹Nº›</a:t>
            </a:fld>
            <a:endParaRPr lang="es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4FFE-59C0-4AF4-AAF2-10F791DE519D}" type="datetime1">
              <a:rPr lang="es-US" smtClean="0"/>
              <a:t>2/6/2017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1743-31AD-4E47-9205-63FC296F36F6}" type="slidenum">
              <a:rPr lang="es-US" smtClean="0"/>
              <a:t>‹Nº›</a:t>
            </a:fld>
            <a:endParaRPr lang="es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BF2F4-7C7D-4DCA-BE0C-FBFD6E2AD23C}" type="datetime1">
              <a:rPr lang="es-US" smtClean="0"/>
              <a:t>2/6/2017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1743-31AD-4E47-9205-63FC296F36F6}" type="slidenum">
              <a:rPr lang="es-US" smtClean="0"/>
              <a:t>‹Nº›</a:t>
            </a:fld>
            <a:endParaRPr lang="es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88CAFFC-6312-499D-A006-B4D859D65AE4}" type="datetime1">
              <a:rPr lang="es-US" smtClean="0"/>
              <a:t>2/6/2017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E231743-31AD-4E47-9205-63FC296F36F6}" type="slidenum">
              <a:rPr lang="es-US" smtClean="0"/>
              <a:t>‹Nº›</a:t>
            </a:fld>
            <a:endParaRPr lang="es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 fontScale="90000"/>
          </a:bodyPr>
          <a:lstStyle/>
          <a:p>
            <a: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REGIMEN DISCIPLINARIO</a:t>
            </a:r>
            <a:b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DOCENTES </a:t>
            </a:r>
            <a:b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r>
              <a:rPr lang="es-US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/>
            </a:r>
            <a:br>
              <a:rPr lang="es-US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LEY ORGANICA DE EDUCACION </a:t>
            </a:r>
            <a: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INTERCULTURAL</a:t>
            </a:r>
            <a:b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/>
            </a:r>
            <a:b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Fe y Alegría Ecuador </a:t>
            </a:r>
            <a:b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/>
            </a:r>
            <a:br>
              <a:rPr lang="es-US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r>
              <a:rPr lang="es-US" sz="2400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Abg. Pablo Espinosa</a:t>
            </a:r>
            <a:br>
              <a:rPr lang="es-US" sz="2400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r>
              <a:rPr lang="es-US" sz="2400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Abg. Cristina </a:t>
            </a:r>
            <a:r>
              <a:rPr lang="es-US" sz="2400" dirty="0" err="1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Guarderas</a:t>
            </a:r>
            <a:r>
              <a:rPr lang="es-US" sz="2400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/>
            </a:r>
            <a:br>
              <a:rPr lang="es-US" sz="2400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r>
              <a:rPr lang="es-US" sz="2400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Febrero -2017</a:t>
            </a:r>
            <a:endParaRPr lang="es-US" sz="2400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93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4648200"/>
          </a:xfrm>
        </p:spPr>
        <p:txBody>
          <a:bodyPr>
            <a:normAutofit/>
          </a:bodyPr>
          <a:lstStyle/>
          <a:p>
            <a:pPr algn="just"/>
            <a:r>
              <a:rPr lang="es-US" sz="2400" dirty="0">
                <a:solidFill>
                  <a:schemeClr val="tx1"/>
                </a:solidFill>
                <a:latin typeface="Garamond" pitchFamily="18" charset="0"/>
              </a:rPr>
              <a:t>La servidora o servidor público que incumpliere sus obligaciones o contraviniere las disposiciones de esta Ley, sus reglamentos, así como las leyes y normativa conexa, incurrirá en responsabilidad administrativa que será sancionada disciplinariamente, sin perjuicio de la acción civil o penal que pudiere originar el mismo </a:t>
            </a: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>hecho</a:t>
            </a:r>
            <a:r>
              <a:rPr lang="es-US" sz="2400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2400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400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2400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>La </a:t>
            </a:r>
            <a:r>
              <a:rPr lang="es-US" sz="2400" dirty="0">
                <a:solidFill>
                  <a:schemeClr val="tx1"/>
                </a:solidFill>
                <a:latin typeface="Garamond" pitchFamily="18" charset="0"/>
              </a:rPr>
              <a:t>sanción administrativa se aplicará conforme a las garantías básicas del derecho a la defensa y el debido proceso.</a:t>
            </a:r>
          </a:p>
        </p:txBody>
      </p:sp>
    </p:spTree>
    <p:extLst>
      <p:ext uri="{BB962C8B-B14F-4D97-AF65-F5344CB8AC3E}">
        <p14:creationId xmlns:p14="http://schemas.microsoft.com/office/powerpoint/2010/main" val="395623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57912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>Se considera faltas disciplinarias aquellas acciones u omisiones de las servidoras o servidores públicos que contravengan las disposiciones del ordenamiento jurídico vigente en la república y esta ley, en lo atinente a derechos y prohibiciones constitucionales o legales. serán sancionadas por la autoridad nominadora o su delegado.</a:t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>Para efectos de la aplicación de esta ley, las faltas se clasifican en leves y graves.</a:t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>a.-Faltas leves.- son aquellas acciones u omisiones realizadas por descuidos o desconocimientos leves, siempre que no alteren o perjudiquen gravemente el normal desarrollo y desenvolvimiento del servicio público.</a:t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>Las faltas leves darán lugar a la imposición de sanciones de amonestación verbal, amonestación escrita o sanción pecuniaria administrativa o multa.</a:t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>b</a:t>
            </a: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>.- Faltas graves.- son aquellas acciones u omisiones que contraríen de manera grave el ordenamiento jurídico o alteraren gravemente el orden institucional. La sanción de estas faltas está encaminada a preservar la probidad, competencia, lealtad, honestidad y moralidad de los actos realizados por las servidoras y servidores públicos y se encuentran previstas en el artículo 48 de esta ley.</a:t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>La reincidencia del cometimiento de faltas leves se considerará falta grave.</a:t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>las faltas graves darán lugar a la imposición de sanciones de suspensión o destitución, previo el correspondiente sumario administrativo.</a:t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400" b="0" cap="none" dirty="0" smtClean="0">
                <a:solidFill>
                  <a:schemeClr val="tx1"/>
                </a:solidFill>
                <a:latin typeface="Garamond" pitchFamily="18" charset="0"/>
              </a:rPr>
              <a:t>En todos los casos, se dejará constancia por escrito de la sanción impuesta en el expediente personal de la servidora o </a:t>
            </a:r>
            <a:r>
              <a:rPr lang="es-US" sz="1400" b="0" cap="none" dirty="0" smtClean="0">
                <a:latin typeface="Garamond" pitchFamily="18" charset="0"/>
              </a:rPr>
              <a:t>servidor.</a:t>
            </a:r>
            <a:endParaRPr lang="es-US" sz="1400" b="0" cap="none" dirty="0">
              <a:latin typeface="Garamon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62000" y="152400"/>
            <a:ext cx="7772400" cy="609600"/>
          </a:xfrm>
        </p:spPr>
        <p:txBody>
          <a:bodyPr>
            <a:normAutofit/>
          </a:bodyPr>
          <a:lstStyle/>
          <a:p>
            <a:pPr algn="ctr"/>
            <a:r>
              <a:rPr lang="es-US" sz="2800" b="1" dirty="0" smtClean="0">
                <a:solidFill>
                  <a:schemeClr val="tx1"/>
                </a:solidFill>
                <a:latin typeface="Garamond" pitchFamily="18" charset="0"/>
              </a:rPr>
              <a:t>FALTAS DISCIPLINARIAS</a:t>
            </a:r>
            <a:endParaRPr lang="es-US" sz="2800" b="1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92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>
            <a:normAutofit/>
          </a:bodyPr>
          <a:lstStyle/>
          <a:p>
            <a:r>
              <a:rPr lang="es-US" sz="2800" b="1" dirty="0" smtClean="0">
                <a:solidFill>
                  <a:schemeClr val="tx1"/>
                </a:solidFill>
                <a:latin typeface="Garamond" pitchFamily="18" charset="0"/>
              </a:rPr>
              <a:t>SANCIONES DISCIPLINARIAS</a:t>
            </a:r>
            <a:endParaRPr lang="es-US" sz="28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153400" cy="4724400"/>
          </a:xfrm>
        </p:spPr>
        <p:txBody>
          <a:bodyPr>
            <a:normAutofit/>
          </a:bodyPr>
          <a:lstStyle/>
          <a:p>
            <a:pPr algn="l"/>
            <a:r>
              <a:rPr lang="es-US" sz="1400" dirty="0" smtClean="0">
                <a:solidFill>
                  <a:schemeClr val="tx1"/>
                </a:solidFill>
              </a:rPr>
              <a:t>Las </a:t>
            </a:r>
            <a:r>
              <a:rPr lang="es-US" sz="1400" dirty="0">
                <a:solidFill>
                  <a:schemeClr val="tx1"/>
                </a:solidFill>
              </a:rPr>
              <a:t>sanciones disciplinarias por orden de gravedad son las siguientes:</a:t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/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>a) Amonestación verbal;</a:t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/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>b) Amonestación escrita;</a:t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/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>c) Sanción pecuniaria administrativa;</a:t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/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>d) Suspensión temporal sin goce de remuneración; y,</a:t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/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>e) Destitución.</a:t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/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>La amonestación escrita se impondrá cuando la servidora o servidor haya recibido, durante un mismo mes calendario, dos o más amonestaciones verbales.</a:t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/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>La sanción pecuniaria administrativa o multa no excederá el monto del diez por ciento de la remuneración, y se impondrá por reincidencia en faltas leves en el cumplimiento de sus deberes. En caso de reincidencia, la servidora o servidor será destituido con sujeción a la ley.</a:t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/>
            </a:r>
            <a:br>
              <a:rPr lang="es-US" sz="1400" dirty="0">
                <a:solidFill>
                  <a:schemeClr val="tx1"/>
                </a:solidFill>
              </a:rPr>
            </a:br>
            <a:r>
              <a:rPr lang="es-US" sz="1400" dirty="0">
                <a:solidFill>
                  <a:schemeClr val="tx1"/>
                </a:solidFill>
              </a:rPr>
              <a:t>Las sanciones se impondrán de acuerdo a la gravedad de las faltas.</a:t>
            </a:r>
            <a:endParaRPr lang="es-US" sz="14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18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/>
          </a:bodyPr>
          <a:lstStyle/>
          <a:p>
            <a:r>
              <a:rPr lang="es-US" sz="1200" dirty="0" smtClean="0">
                <a:latin typeface="Garamond" pitchFamily="18" charset="0"/>
              </a:rPr>
              <a:t/>
            </a:r>
            <a:br>
              <a:rPr lang="es-US" sz="1200" dirty="0" smtClean="0">
                <a:latin typeface="Garamond" pitchFamily="18" charset="0"/>
              </a:rPr>
            </a:br>
            <a:r>
              <a:rPr lang="es-US" sz="1200" dirty="0">
                <a:latin typeface="Garamond" pitchFamily="18" charset="0"/>
              </a:rPr>
              <a:t/>
            </a:r>
            <a:br>
              <a:rPr lang="es-US" sz="1200" dirty="0">
                <a:latin typeface="Garamond" pitchFamily="18" charset="0"/>
              </a:rPr>
            </a:br>
            <a:endParaRPr lang="es-US" sz="1200" dirty="0">
              <a:latin typeface="Garamond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95066" y="457200"/>
            <a:ext cx="2667000" cy="876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/>
              <a:t>INICIO PROCESO</a:t>
            </a:r>
          </a:p>
          <a:p>
            <a:pPr algn="ctr"/>
            <a:r>
              <a:rPr lang="es-US" dirty="0" smtClean="0"/>
              <a:t>DISCIPLINARIO</a:t>
            </a:r>
            <a:endParaRPr lang="es-US" dirty="0"/>
          </a:p>
        </p:txBody>
      </p:sp>
      <p:cxnSp>
        <p:nvCxnSpPr>
          <p:cNvPr id="5" name="4 Conector recto de flecha"/>
          <p:cNvCxnSpPr>
            <a:stCxn id="3" idx="3"/>
          </p:cNvCxnSpPr>
          <p:nvPr/>
        </p:nvCxnSpPr>
        <p:spPr>
          <a:xfrm flipV="1">
            <a:off x="3162066" y="685800"/>
            <a:ext cx="1219200" cy="209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>
            <a:off x="4495800" y="381000"/>
            <a:ext cx="3962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es-US" sz="1200" dirty="0" smtClean="0">
                <a:solidFill>
                  <a:schemeClr val="bg1"/>
                </a:solidFill>
                <a:latin typeface="Garamond" pitchFamily="18" charset="0"/>
              </a:rPr>
              <a:t>Enunciación  de los hecho y fundamentos de derecho.</a:t>
            </a:r>
          </a:p>
          <a:p>
            <a:pPr marL="228600" indent="-228600">
              <a:buAutoNum type="arabicPeriod"/>
            </a:pPr>
            <a:r>
              <a:rPr lang="es-US" sz="1200" dirty="0" smtClean="0">
                <a:solidFill>
                  <a:schemeClr val="bg1"/>
                </a:solidFill>
                <a:latin typeface="Garamond" pitchFamily="18" charset="0"/>
              </a:rPr>
              <a:t>Señalamiento de término para contestación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95300" y="2590800"/>
            <a:ext cx="2895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/>
              <a:t>CONTESTACIÓN</a:t>
            </a:r>
            <a:endParaRPr lang="es-US" dirty="0"/>
          </a:p>
        </p:txBody>
      </p:sp>
      <p:sp>
        <p:nvSpPr>
          <p:cNvPr id="10" name="9 Rectángulo"/>
          <p:cNvSpPr/>
          <p:nvPr/>
        </p:nvSpPr>
        <p:spPr>
          <a:xfrm>
            <a:off x="4416136" y="2590800"/>
            <a:ext cx="3962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US" sz="1200" dirty="0" smtClean="0">
                <a:latin typeface="Garamond" pitchFamily="18" charset="0"/>
              </a:rPr>
              <a:t>Término de tres (3) días  para contestar, adjuntando pruebas si existiera</a:t>
            </a:r>
            <a:endParaRPr lang="es-US" sz="1200" dirty="0">
              <a:latin typeface="Garamond" pitchFamily="18" charset="0"/>
            </a:endParaRPr>
          </a:p>
        </p:txBody>
      </p:sp>
      <p:cxnSp>
        <p:nvCxnSpPr>
          <p:cNvPr id="12" name="11 Conector recto de flecha"/>
          <p:cNvCxnSpPr>
            <a:stCxn id="9" idx="3"/>
          </p:cNvCxnSpPr>
          <p:nvPr/>
        </p:nvCxnSpPr>
        <p:spPr>
          <a:xfrm>
            <a:off x="3390900" y="28956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3200400" y="1447800"/>
            <a:ext cx="2525857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US" sz="1200" dirty="0" smtClean="0">
                <a:latin typeface="Garamond" pitchFamily="18" charset="0"/>
              </a:rPr>
              <a:t>Un (1) para notificar al Docente</a:t>
            </a:r>
            <a:endParaRPr lang="es-US" sz="1200" dirty="0">
              <a:latin typeface="Garamond" pitchFamily="18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070514" y="3581400"/>
            <a:ext cx="215265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US" sz="1200" dirty="0" smtClean="0">
                <a:latin typeface="Garamond" pitchFamily="18" charset="0"/>
              </a:rPr>
              <a:t>Si el caso lo  amerita en el término de 5  días se dará proceso  a una audiencia oral</a:t>
            </a:r>
            <a:endParaRPr lang="es-US" sz="1200" dirty="0">
              <a:latin typeface="Garamond" pitchFamily="18" charset="0"/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6934200" y="3200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flipH="1">
            <a:off x="5334000" y="39624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15" idx="2"/>
          </p:cNvCxnSpPr>
          <p:nvPr/>
        </p:nvCxnSpPr>
        <p:spPr>
          <a:xfrm>
            <a:off x="4146839" y="4343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3105150" y="4953000"/>
            <a:ext cx="211801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US" sz="1200" dirty="0" smtClean="0">
                <a:latin typeface="Garamond" pitchFamily="18" charset="0"/>
              </a:rPr>
              <a:t>Término de tres (3) días para emitir el informe o resolución .</a:t>
            </a:r>
            <a:endParaRPr lang="es-US" sz="1200" dirty="0">
              <a:latin typeface="Garamond" pitchFamily="18" charset="0"/>
            </a:endParaRPr>
          </a:p>
        </p:txBody>
      </p:sp>
      <p:cxnSp>
        <p:nvCxnSpPr>
          <p:cNvPr id="7" name="Conector angular 6"/>
          <p:cNvCxnSpPr>
            <a:stCxn id="6" idx="2"/>
            <a:endCxn id="13" idx="3"/>
          </p:cNvCxnSpPr>
          <p:nvPr/>
        </p:nvCxnSpPr>
        <p:spPr>
          <a:xfrm rot="5400000">
            <a:off x="5777779" y="1091479"/>
            <a:ext cx="647700" cy="7507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angular 27"/>
          <p:cNvCxnSpPr>
            <a:stCxn id="13" idx="1"/>
          </p:cNvCxnSpPr>
          <p:nvPr/>
        </p:nvCxnSpPr>
        <p:spPr>
          <a:xfrm rot="10800000" flipV="1">
            <a:off x="762000" y="1790700"/>
            <a:ext cx="2438400" cy="8001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ipse 30"/>
          <p:cNvSpPr/>
          <p:nvPr/>
        </p:nvSpPr>
        <p:spPr>
          <a:xfrm>
            <a:off x="6019800" y="4724400"/>
            <a:ext cx="24384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2" name="CuadroTexto 31"/>
          <p:cNvSpPr txBox="1"/>
          <p:nvPr/>
        </p:nvSpPr>
        <p:spPr>
          <a:xfrm>
            <a:off x="6324600" y="51054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smtClean="0"/>
              <a:t>Apelación JUNTA</a:t>
            </a:r>
          </a:p>
          <a:p>
            <a:r>
              <a:rPr lang="es-EC" dirty="0" smtClean="0"/>
              <a:t>DISTRITAL</a:t>
            </a:r>
          </a:p>
          <a:p>
            <a:r>
              <a:rPr lang="es-EC" dirty="0" smtClean="0"/>
              <a:t>RESOLUCION CONFLICTOS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167511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6062472"/>
          </a:xfrm>
        </p:spPr>
        <p:txBody>
          <a:bodyPr>
            <a:normAutofit/>
          </a:bodyPr>
          <a:lstStyle/>
          <a:p>
            <a:pPr algn="l"/>
            <a:r>
              <a:rPr lang="es-US" sz="4000" dirty="0">
                <a:solidFill>
                  <a:schemeClr val="tx2">
                    <a:lumMod val="50000"/>
                  </a:schemeClr>
                </a:solidFill>
                <a:latin typeface="Garamond" pitchFamily="18" charset="0"/>
              </a:rPr>
              <a:t>CÓDIGO DEL TRABAJO</a:t>
            </a:r>
            <a:r>
              <a:rPr lang="es-US" sz="40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40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>El </a:t>
            </a: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>Código del Trabajo no establece faltas disciplinarias ni un procedimiento a seguir al momento de realizar un llamado de atención  verbal o escrito</a:t>
            </a: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>.</a:t>
            </a:r>
            <a:b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>En al práctica se realiza mediante MEMOS </a:t>
            </a: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400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2400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>La Unidad  Educativa  debe  tener un Reglamento interno en la cual se encuentra especificado que se considera falta disciplinaria y cual es el proceso a seguir</a:t>
            </a: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>. ( FE Y ALEGRIA CUENTA CON UN REGLAEMNTOS INTERNO DE TRABAJO APLICABLE A TODOS SUS TRABAJADORES)</a:t>
            </a: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400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2400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>El procedimiento a seguir sería el que se encuentra en la Ley Orgánica de Educación Intercultural </a:t>
            </a: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>.</a:t>
            </a:r>
            <a: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2400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s-US" sz="24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39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490696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s-US" sz="1200" dirty="0" smtClean="0">
                <a:latin typeface="Garamond" pitchFamily="18" charset="0"/>
              </a:rPr>
              <a:t/>
            </a:r>
            <a:br>
              <a:rPr lang="es-US" sz="1200" dirty="0" smtClean="0">
                <a:latin typeface="Garamond" pitchFamily="18" charset="0"/>
              </a:rPr>
            </a:br>
            <a:r>
              <a:rPr lang="es-US" sz="4000" dirty="0" smtClean="0">
                <a:latin typeface="Garamond" pitchFamily="18" charset="0"/>
              </a:rPr>
              <a:t>DEBIDO PROCESO </a:t>
            </a:r>
            <a:br>
              <a:rPr lang="es-US" sz="4000" dirty="0" smtClean="0">
                <a:latin typeface="Garamond" pitchFamily="18" charset="0"/>
              </a:rPr>
            </a:br>
            <a:r>
              <a:rPr lang="es-US" sz="4000" dirty="0">
                <a:latin typeface="Garamond" pitchFamily="18" charset="0"/>
              </a:rPr>
              <a:t/>
            </a:r>
            <a:br>
              <a:rPr lang="es-US" sz="4000" dirty="0">
                <a:latin typeface="Garamond" pitchFamily="18" charset="0"/>
              </a:rPr>
            </a:br>
            <a:r>
              <a:rPr lang="es-US" sz="1200" dirty="0">
                <a:latin typeface="Garamond" pitchFamily="18" charset="0"/>
              </a:rPr>
              <a:t/>
            </a:r>
            <a:br>
              <a:rPr lang="es-US" sz="1200" dirty="0">
                <a:latin typeface="Garamond" pitchFamily="18" charset="0"/>
              </a:rPr>
            </a:br>
            <a:r>
              <a:rPr lang="es-US" sz="1200" dirty="0" smtClean="0">
                <a:latin typeface="Garamond" pitchFamily="18" charset="0"/>
              </a:rPr>
              <a:t/>
            </a:r>
            <a:br>
              <a:rPr lang="es-US" sz="1200" dirty="0" smtClean="0">
                <a:latin typeface="Garamond" pitchFamily="18" charset="0"/>
              </a:rPr>
            </a:br>
            <a:r>
              <a:rPr lang="es-US" sz="2000" b="0" dirty="0" smtClean="0">
                <a:solidFill>
                  <a:schemeClr val="tx1"/>
                </a:solidFill>
                <a:latin typeface="Garamond" pitchFamily="18" charset="0"/>
              </a:rPr>
              <a:t>El </a:t>
            </a:r>
            <a:r>
              <a:rPr lang="es-US" sz="2000" b="0" dirty="0">
                <a:solidFill>
                  <a:schemeClr val="tx1"/>
                </a:solidFill>
                <a:latin typeface="Garamond" pitchFamily="18" charset="0"/>
              </a:rPr>
              <a:t>proceso disciplinario deberá observar todas las garantías y derechos constitucionales, </a:t>
            </a:r>
            <a:r>
              <a:rPr lang="es-US" sz="2000" b="0" dirty="0" smtClean="0">
                <a:solidFill>
                  <a:schemeClr val="tx1"/>
                </a:solidFill>
                <a:latin typeface="Garamond" pitchFamily="18" charset="0"/>
              </a:rPr>
              <a:t>(Art. 76 </a:t>
            </a:r>
            <a:r>
              <a:rPr lang="es-US" sz="2000" b="0" dirty="0" err="1" smtClean="0">
                <a:solidFill>
                  <a:schemeClr val="tx1"/>
                </a:solidFill>
                <a:latin typeface="Garamond" pitchFamily="18" charset="0"/>
              </a:rPr>
              <a:t>Constitucion</a:t>
            </a:r>
            <a:r>
              <a:rPr lang="es-US" sz="2000" b="0" dirty="0" smtClean="0">
                <a:solidFill>
                  <a:schemeClr val="tx1"/>
                </a:solidFill>
                <a:latin typeface="Garamond" pitchFamily="18" charset="0"/>
              </a:rPr>
              <a:t> ) el </a:t>
            </a:r>
            <a:r>
              <a:rPr lang="es-US" sz="2000" b="0" dirty="0">
                <a:solidFill>
                  <a:schemeClr val="tx1"/>
                </a:solidFill>
                <a:latin typeface="Garamond" pitchFamily="18" charset="0"/>
              </a:rPr>
              <a:t>respeto a la dignidad de las personas, el debido proceso.</a:t>
            </a:r>
            <a:br>
              <a:rPr lang="es-US" sz="2000" b="0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000" b="0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2000" b="0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000" b="0" dirty="0">
                <a:solidFill>
                  <a:schemeClr val="tx1"/>
                </a:solidFill>
                <a:latin typeface="Garamond" pitchFamily="18" charset="0"/>
              </a:rPr>
              <a:t>En ningún proceso sancionatorio o disciplinario se admitirá la indefensión legal </a:t>
            </a:r>
            <a:r>
              <a:rPr lang="es-US" sz="2000" b="0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s-US" sz="2000" b="0" dirty="0">
                <a:solidFill>
                  <a:schemeClr val="tx1"/>
                </a:solidFill>
                <a:latin typeface="Garamond" pitchFamily="18" charset="0"/>
              </a:rPr>
              <a:t>Todo lo actuado en el proceso bajo dicha circunstancia estará viciado de nulidad absoluta.</a:t>
            </a:r>
            <a:br>
              <a:rPr lang="es-US" sz="2000" b="0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000" b="0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2000" b="0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000" b="0" dirty="0">
                <a:solidFill>
                  <a:schemeClr val="tx1"/>
                </a:solidFill>
                <a:latin typeface="Garamond" pitchFamily="18" charset="0"/>
              </a:rPr>
              <a:t>En el reglamento a la presente Ley, definirá los procedimientos y mecanismos de exigibilidad a fin de sancionar y erradicar todo tipo de delito sexual en contra de los estudiantes.</a:t>
            </a:r>
          </a:p>
        </p:txBody>
      </p:sp>
    </p:spTree>
    <p:extLst>
      <p:ext uri="{BB962C8B-B14F-4D97-AF65-F5344CB8AC3E}">
        <p14:creationId xmlns:p14="http://schemas.microsoft.com/office/powerpoint/2010/main" val="705588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>
                <a:latin typeface="Garamond" panose="02020404030301010803" pitchFamily="18" charset="0"/>
              </a:rPr>
              <a:t>LOEI </a:t>
            </a:r>
          </a:p>
          <a:p>
            <a:pPr marL="0" indent="0">
              <a:buNone/>
            </a:pPr>
            <a:r>
              <a:rPr lang="es-EC" dirty="0">
                <a:latin typeface="Garamond" panose="02020404030301010803" pitchFamily="18" charset="0"/>
              </a:rPr>
              <a:t>Art. 64.-</a:t>
            </a:r>
            <a:r>
              <a:rPr lang="es-EC" b="1" dirty="0">
                <a:latin typeface="Garamond" panose="02020404030301010803" pitchFamily="18" charset="0"/>
              </a:rPr>
              <a:t> Potestad sancionadora.- </a:t>
            </a:r>
            <a:r>
              <a:rPr lang="es-EC" dirty="0">
                <a:latin typeface="Garamond" panose="02020404030301010803" pitchFamily="18" charset="0"/>
              </a:rPr>
              <a:t>La máxima autoridad del establecimiento educativo ejercerá la potestad sancionadora al personal docente que le atribuya la presente ley, y demás normativa, de acuerdo con la faltas cometidas; respetando el debido proceso y el derecho a la defensa</a:t>
            </a:r>
            <a:r>
              <a:rPr lang="es-EC" dirty="0" smtClean="0">
                <a:latin typeface="Garamond" panose="02020404030301010803" pitchFamily="18" charset="0"/>
              </a:rPr>
              <a:t>. </a:t>
            </a:r>
          </a:p>
          <a:p>
            <a:pPr marL="0" indent="0">
              <a:buNone/>
            </a:pPr>
            <a:r>
              <a:rPr lang="es-EC" dirty="0" smtClean="0">
                <a:latin typeface="Garamond" panose="02020404030301010803" pitchFamily="18" charset="0"/>
              </a:rPr>
              <a:t>Art 334 y 335 Reglamento .</a:t>
            </a:r>
            <a:r>
              <a:rPr lang="es-EC" dirty="0">
                <a:latin typeface="Garamond" panose="02020404030301010803" pitchFamily="18" charset="0"/>
              </a:rPr>
              <a:t/>
            </a:r>
            <a:br>
              <a:rPr lang="es-EC" dirty="0">
                <a:latin typeface="Garamond" panose="02020404030301010803" pitchFamily="18" charset="0"/>
              </a:rPr>
            </a:br>
            <a:endParaRPr lang="es-EC" dirty="0">
              <a:latin typeface="Garamond" panose="02020404030301010803" pitchFamily="18" charset="0"/>
            </a:endParaRPr>
          </a:p>
          <a:p>
            <a:endParaRPr lang="es-EC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>
                <a:latin typeface="Garamond" panose="02020404030301010803" pitchFamily="18" charset="0"/>
              </a:rPr>
              <a:t>POTESTAD SANCIONADORA</a:t>
            </a:r>
            <a:br>
              <a:rPr lang="es-EC" dirty="0" smtClean="0">
                <a:latin typeface="Garamond" panose="02020404030301010803" pitchFamily="18" charset="0"/>
              </a:rPr>
            </a:br>
            <a:r>
              <a:rPr lang="es-EC" dirty="0" smtClean="0">
                <a:latin typeface="Garamond" panose="02020404030301010803" pitchFamily="18" charset="0"/>
              </a:rPr>
              <a:t>RECTORES - DIRECTORES</a:t>
            </a:r>
            <a:endParaRPr lang="es-EC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434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600199"/>
          </a:xfrm>
        </p:spPr>
        <p:txBody>
          <a:bodyPr>
            <a:normAutofit/>
          </a:bodyPr>
          <a:lstStyle/>
          <a:p>
            <a:r>
              <a:rPr lang="es-US" dirty="0" smtClean="0"/>
              <a:t/>
            </a:r>
            <a:br>
              <a:rPr lang="es-US" dirty="0" smtClean="0"/>
            </a:br>
            <a:endParaRPr lang="es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791200"/>
          </a:xfrm>
        </p:spPr>
        <p:txBody>
          <a:bodyPr>
            <a:noAutofit/>
          </a:bodyPr>
          <a:lstStyle/>
          <a:p>
            <a:pPr algn="l"/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LOE I 132  establece </a:t>
            </a: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algunas prohibiciones a los </a:t>
            </a: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Docentes </a:t>
            </a: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de las Instituciones educativas la cuales son:</a:t>
            </a:r>
          </a:p>
          <a:p>
            <a:pPr algn="l"/>
            <a:r>
              <a:rPr lang="es-US" sz="1600" b="1" dirty="0" smtClean="0">
                <a:solidFill>
                  <a:schemeClr val="tx1"/>
                </a:solidFill>
              </a:rPr>
              <a:t/>
            </a:r>
            <a:br>
              <a:rPr lang="es-US" sz="1600" b="1" dirty="0" smtClean="0">
                <a:solidFill>
                  <a:schemeClr val="tx1"/>
                </a:solidFill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a. Incumplir el calendario académico dispuesto por la Autoridad Educativa Nacional;</a:t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…</a:t>
            </a: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d. Retener bajo cualquier consideración los documentos académicos de las y los estudiantes;</a:t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e. Permitir el uso de las instalaciones de las instituciones educativas para fines político-partidistas;</a:t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b="1" dirty="0" smtClean="0">
                <a:solidFill>
                  <a:schemeClr val="tx1"/>
                </a:solidFill>
                <a:latin typeface="Garamond" pitchFamily="18" charset="0"/>
              </a:rPr>
              <a:t>f. Actuar con negligencia en el cumplimiento de sus obligaciones;</a:t>
            </a: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HASTA 10 % SUELDO</a:t>
            </a:r>
          </a:p>
          <a:p>
            <a:pPr algn="l"/>
            <a:endParaRPr lang="es-US" sz="1600" dirty="0">
              <a:solidFill>
                <a:schemeClr val="tx1"/>
              </a:solidFill>
              <a:latin typeface="Garamond" pitchFamily="18" charset="0"/>
            </a:endParaRPr>
          </a:p>
          <a:p>
            <a:pPr algn="l"/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g</a:t>
            </a: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. Suspender sin autorización de la autoridad correspondiente el servicio educativo, salvo caso fortuito o de fuerza mayor debidamente comprobados;</a:t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h. Permitir o incentivar el uso de medios, cualquiera que estos sean, que pudieran convertirse en acciones atentatorias contra la dignidad de las niñas, niños y adolescentes;</a:t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600" dirty="0" smtClean="0">
                <a:solidFill>
                  <a:schemeClr val="tx1"/>
                </a:solidFill>
                <a:latin typeface="Garamond" pitchFamily="18" charset="0"/>
              </a:rPr>
              <a:t>i. Oponerse a las actividades de control, evaluación y auditoría pedagógica, así como no proporcionar información veraz y oportuna para los sistemas de información y estadística de la Autoridad Educativa Nacional</a:t>
            </a:r>
            <a:r>
              <a:rPr lang="es-US" sz="1600" b="1" dirty="0" smtClean="0">
                <a:solidFill>
                  <a:schemeClr val="tx1"/>
                </a:solidFill>
                <a:latin typeface="Garamond" pitchFamily="18" charset="0"/>
              </a:rPr>
              <a:t>;</a:t>
            </a:r>
            <a:endParaRPr lang="es-US" sz="1600" b="1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Autofit/>
          </a:bodyPr>
          <a:lstStyle/>
          <a:p>
            <a:pPr algn="l"/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j. Expulsar a las y los alumnos en el transcurso del año lectivo sin causa justificada y sin previa aplicación y observancia del debido proceso;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k. Ordenar la asistencia del personal docente, administrativo y/o alumnado a actos públicos de proselitismo político de cualquier naturaleza;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l. Desacatar las disposiciones emanadas de la autoridad competente;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m. Incentivar, promover o provocar, por cualquier vía, la discriminación contra las personas, el racismo, la xenofobia, el sexismo y cualquier forma de agresión o violencia dentro de los establecimientos educativos. Ningún motivo justificará estas acciones;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n. Incentivar, promover o provocar por cualquier vía dentro de los establecimientos educativos acciones que atenten contra la dignidad de la persona;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o. Retener bajo cualquier consideración, destruir o desaparecer deliberadamente los documentos oficiales de la institución educativa o los documentos académicos de los y las estudiantes</a:t>
            </a: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000" dirty="0" smtClean="0">
                <a:solidFill>
                  <a:schemeClr val="tx1"/>
                </a:solidFill>
                <a:latin typeface="Garamond" pitchFamily="18" charset="0"/>
              </a:rPr>
              <a:t>SUSPENSIÓN HASTA 60 DÍAS </a:t>
            </a:r>
            <a:r>
              <a:rPr lang="es-US" sz="12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p. Promover o provocar la paralización del servicio educativo;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p. Incentivar, publicitar o permitir el consumo o distribución de tabacos, bebidas alcohólicas, narcóticos, alucinógenos o cualquier tipo de sustancias psicotrópicas o estupefacientes;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r. Negar matrícula o separar de la institución educativa a estudiantes por razones de embarazo, </a:t>
            </a:r>
            <a:r>
              <a:rPr lang="es-US" sz="1200" b="0" dirty="0" err="1" smtClean="0">
                <a:solidFill>
                  <a:schemeClr val="tx1"/>
                </a:solidFill>
                <a:latin typeface="Garamond" pitchFamily="18" charset="0"/>
              </a:rPr>
              <a:t>progenitud</a:t>
            </a: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, maternidad, discapacidad, orientación sexual, nacionalidad, discriminación racial, cultural o étnica, género, ideología, adhesión política y/o creencia religiosa;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s. Desacatar las disposiciones legítimas emanadas de la Autoridad Educativa Nacional</a:t>
            </a:r>
            <a:endParaRPr lang="es-US" sz="1200" b="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101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0962"/>
          </a:xfrm>
        </p:spPr>
        <p:txBody>
          <a:bodyPr>
            <a:normAutofit/>
          </a:bodyPr>
          <a:lstStyle/>
          <a:p>
            <a:pPr algn="l"/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t. Utilizar de manera indebida o distraer los recursos públicos según los informes ejecutoriados de los organismos de control del Estado, o cobrar valores por servicios educativos no autorizados por la Autoridad Educativa Nacional o que no le correspondiere hacerlo de acuerdo a sus funciones;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u. Vulnerar los derechos humanos de los educandos previstos en la Constitución de la República, en esta Ley, en el Código de la Niñez y la Adolescencia y en los acuerdos y tratados internacionales de derechos de las niñas, niños y adolescentes;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v. Incumplir o permitir que se incumplan las medidas de protección de derechos dictadas por las autoridades competentes para la protección de derecho;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w. Alterar documentos oficiales de la institución educativa o de los órganos superiores del Sistema Nacional de Educación;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x. Consignar durante el proceso de selección información falsa, o haber ocultado información relevante para la decisión del concurso;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y. Evaluar a los y las estudiantes en lugares distintos a los establecimientos educativos;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z. Para otras infracciones que no estuvieren descritas en los literales anteriores, pero que atenten contra los derechos constitucionales y los previstos en tratados e instrumentos internacionales vigentes, serán dados a conocer a las juntas de resolución de conflictos las cuales resolverán lo correspondiente al área educativa basados en Derecho;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aa. Cometer infracciones de acoso, abuso, violencia sexual u otros delitos sexuales;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err="1" smtClean="0">
                <a:solidFill>
                  <a:schemeClr val="tx1"/>
                </a:solidFill>
                <a:latin typeface="Garamond" pitchFamily="18" charset="0"/>
              </a:rPr>
              <a:t>bb</a:t>
            </a: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. Incumplir la obligación de denunciar a las autoridades jurisdiccionales correspondientes los casos de acoso, abuso, violencia sexual u otros delitos sexuales cometidos por funcionarios educativos en contra de los estudiantes. La omisión injustificada de esta obligación dará lugar a la destitución;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err="1" smtClean="0">
                <a:solidFill>
                  <a:schemeClr val="tx1"/>
                </a:solidFill>
                <a:latin typeface="Garamond" pitchFamily="18" charset="0"/>
              </a:rPr>
              <a:t>cc.</a:t>
            </a: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 Incumplir o permitir que se incumplan las medidas de protección de derechos dictadas por las autoridades competentes para la protección de derechos; y,</a:t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1200" b="0" dirty="0" smtClean="0">
                <a:solidFill>
                  <a:schemeClr val="tx1"/>
                </a:solidFill>
                <a:latin typeface="Garamond" pitchFamily="18" charset="0"/>
              </a:rPr>
              <a:t>DESTITUCION </a:t>
            </a:r>
            <a:endParaRPr lang="es-US" sz="1200" b="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031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9600" y="381001"/>
            <a:ext cx="7772400" cy="1219200"/>
          </a:xfrm>
        </p:spPr>
        <p:txBody>
          <a:bodyPr>
            <a:normAutofit/>
          </a:bodyPr>
          <a:lstStyle/>
          <a:p>
            <a:pPr algn="ctr"/>
            <a:r>
              <a:rPr lang="es-US" sz="3600" b="1" dirty="0" smtClean="0">
                <a:solidFill>
                  <a:schemeClr val="tx1"/>
                </a:solidFill>
                <a:latin typeface="Garamond" pitchFamily="18" charset="0"/>
              </a:rPr>
              <a:t>SANCIONES AL REGIMEN EDUCATIVO PÚBLICO</a:t>
            </a:r>
            <a:endParaRPr lang="es-US" sz="36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14400" y="1447800"/>
            <a:ext cx="7543800" cy="5029200"/>
          </a:xfrm>
        </p:spPr>
        <p:txBody>
          <a:bodyPr>
            <a:normAutofit fontScale="25000" lnSpcReduction="20000"/>
          </a:bodyPr>
          <a:lstStyle/>
          <a:p>
            <a:pPr algn="l"/>
            <a:endParaRPr lang="es-US" sz="22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algn="l"/>
            <a:r>
              <a:rPr lang="es-US" sz="6400" dirty="0" smtClean="0">
                <a:solidFill>
                  <a:schemeClr val="tx1"/>
                </a:solidFill>
                <a:latin typeface="Garamond" pitchFamily="18" charset="0"/>
              </a:rPr>
              <a:t>Las infracciones cometidas por  Docentes contratados por el Estado se </a:t>
            </a:r>
            <a:r>
              <a:rPr lang="es-US" sz="6400" dirty="0" smtClean="0">
                <a:solidFill>
                  <a:schemeClr val="tx1"/>
                </a:solidFill>
                <a:latin typeface="Garamond" pitchFamily="18" charset="0"/>
              </a:rPr>
              <a:t>sancionara </a:t>
            </a:r>
            <a:r>
              <a:rPr lang="es-US" sz="6400" dirty="0" smtClean="0">
                <a:solidFill>
                  <a:schemeClr val="tx1"/>
                </a:solidFill>
                <a:latin typeface="Garamond" pitchFamily="18" charset="0"/>
              </a:rPr>
              <a:t>de la siguiente manera:</a:t>
            </a:r>
          </a:p>
          <a:p>
            <a:pPr algn="l"/>
            <a:r>
              <a:rPr lang="es-US" sz="6400" dirty="0" smtClean="0">
                <a:solidFill>
                  <a:schemeClr val="tx1"/>
                </a:solidFill>
                <a:latin typeface="Garamond" pitchFamily="18" charset="0"/>
              </a:rPr>
              <a:t>1</a:t>
            </a:r>
            <a:r>
              <a:rPr lang="es-US" sz="6400" dirty="0">
                <a:solidFill>
                  <a:schemeClr val="tx1"/>
                </a:solidFill>
                <a:latin typeface="Garamond" pitchFamily="18" charset="0"/>
              </a:rPr>
              <a:t>. Amonestación verbal;</a:t>
            </a:r>
          </a:p>
          <a:p>
            <a:pPr algn="l"/>
            <a:r>
              <a:rPr lang="es-US" sz="6400" dirty="0" smtClean="0">
                <a:solidFill>
                  <a:schemeClr val="tx1"/>
                </a:solidFill>
                <a:latin typeface="Garamond" pitchFamily="18" charset="0"/>
              </a:rPr>
              <a:t>2</a:t>
            </a:r>
            <a:r>
              <a:rPr lang="es-US" sz="6400" dirty="0">
                <a:solidFill>
                  <a:schemeClr val="tx1"/>
                </a:solidFill>
                <a:latin typeface="Garamond" pitchFamily="18" charset="0"/>
              </a:rPr>
              <a:t>. Amonestación escrita; y,</a:t>
            </a:r>
          </a:p>
          <a:p>
            <a:pPr algn="l"/>
            <a:endParaRPr lang="es-US" sz="6400" dirty="0">
              <a:solidFill>
                <a:schemeClr val="tx1"/>
              </a:solidFill>
              <a:latin typeface="Garamond" pitchFamily="18" charset="0"/>
            </a:endParaRPr>
          </a:p>
          <a:p>
            <a:pPr marL="228600" indent="-228600" algn="l">
              <a:buAutoNum type="alphaLcParenR"/>
            </a:pPr>
            <a:r>
              <a:rPr lang="es-US" sz="6400" dirty="0" smtClean="0">
                <a:solidFill>
                  <a:schemeClr val="tx1"/>
                </a:solidFill>
                <a:latin typeface="Garamond" pitchFamily="18" charset="0"/>
              </a:rPr>
              <a:t>Sanción </a:t>
            </a:r>
            <a:r>
              <a:rPr lang="es-US" sz="6400" dirty="0">
                <a:solidFill>
                  <a:schemeClr val="tx1"/>
                </a:solidFill>
                <a:latin typeface="Garamond" pitchFamily="18" charset="0"/>
              </a:rPr>
              <a:t>pecuniaria administrativa que no exceda el diez por ciento (10 %) de la remuneración básica unificada del docente para las prohibiciones prescritas en el artículo 132 de la Ley Orgánica de Educación Intercultural, literales a, d, e y </a:t>
            </a:r>
            <a:r>
              <a:rPr lang="es-US" sz="6400" dirty="0" smtClean="0">
                <a:solidFill>
                  <a:schemeClr val="tx1"/>
                </a:solidFill>
                <a:latin typeface="Garamond" pitchFamily="18" charset="0"/>
              </a:rPr>
              <a:t>f.</a:t>
            </a:r>
          </a:p>
          <a:p>
            <a:pPr marL="228600" indent="-228600" algn="l">
              <a:buAutoNum type="alphaLcParenR"/>
            </a:pPr>
            <a:r>
              <a:rPr lang="es-US" sz="6400" dirty="0" smtClean="0">
                <a:solidFill>
                  <a:schemeClr val="tx1"/>
                </a:solidFill>
                <a:latin typeface="Garamond" pitchFamily="18" charset="0"/>
              </a:rPr>
              <a:t>Suspensión temporal sin sueldo hasta por máximo de setenta días quienes incurran en las infracciones del art.132 desde literal (g) hasta la (o).</a:t>
            </a:r>
          </a:p>
          <a:p>
            <a:pPr marL="228600" indent="-228600" algn="l">
              <a:buAutoNum type="alphaLcParenR"/>
            </a:pPr>
            <a:r>
              <a:rPr lang="es-US" sz="6400" dirty="0" smtClean="0">
                <a:solidFill>
                  <a:schemeClr val="tx1"/>
                </a:solidFill>
                <a:latin typeface="Garamond" pitchFamily="18" charset="0"/>
              </a:rPr>
              <a:t>Destitución quienes incurran en las infracciones determinadas desde la letra (p) hasta la (cc) del art. 132.</a:t>
            </a:r>
          </a:p>
          <a:p>
            <a:pPr algn="l"/>
            <a:r>
              <a:rPr lang="es-US" sz="6400" dirty="0" smtClean="0">
                <a:solidFill>
                  <a:schemeClr val="tx1"/>
                </a:solidFill>
                <a:latin typeface="Garamond" pitchFamily="18" charset="0"/>
              </a:rPr>
              <a:t>Quienes reincidan en un mismo periodo lectivo en infracciones sancionadas con multa, serán suspendidos temporalmente en sus funciones por un periodo de treinta (30) días sin derecho a sueldo.</a:t>
            </a:r>
          </a:p>
          <a:p>
            <a:pPr algn="l"/>
            <a:r>
              <a:rPr lang="es-US" sz="6400" dirty="0" smtClean="0">
                <a:solidFill>
                  <a:schemeClr val="tx1"/>
                </a:solidFill>
                <a:latin typeface="Garamond" pitchFamily="18" charset="0"/>
              </a:rPr>
              <a:t>Quienes </a:t>
            </a:r>
            <a:r>
              <a:rPr lang="es-US" sz="6400" dirty="0" smtClean="0">
                <a:solidFill>
                  <a:schemeClr val="tx1"/>
                </a:solidFill>
                <a:latin typeface="Garamond" pitchFamily="18" charset="0"/>
              </a:rPr>
              <a:t>reincidan en un mismo periodo lectivo en infracciones sancionadas con suspensión temporal serán sancionados con la remoción definitiva de sus funciones mediante acción de personal</a:t>
            </a:r>
          </a:p>
          <a:p>
            <a:pPr marL="228600" indent="-228600" algn="l">
              <a:buAutoNum type="alphaLcParenR"/>
            </a:pPr>
            <a:endParaRPr lang="es-US" sz="64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algn="l"/>
            <a:r>
              <a:rPr lang="es-US" sz="6400" b="1" dirty="0" smtClean="0">
                <a:solidFill>
                  <a:schemeClr val="tx1"/>
                </a:solidFill>
                <a:latin typeface="Garamond" pitchFamily="18" charset="0"/>
              </a:rPr>
              <a:t>Cuando </a:t>
            </a:r>
            <a:r>
              <a:rPr lang="es-US" sz="6400" b="1" dirty="0">
                <a:solidFill>
                  <a:schemeClr val="tx1"/>
                </a:solidFill>
                <a:latin typeface="Garamond" pitchFamily="18" charset="0"/>
              </a:rPr>
              <a:t>la falta amerite ser sancionada con suspensión temporal sin goce de remuneración o destitución del cargo, el directivo del establecimiento educativo debe notificarlo a la Junta Distrital de Resolución de Conflictos para la sustanciación y la resolución respectiva</a:t>
            </a:r>
            <a:r>
              <a:rPr lang="es-US" sz="6400" b="1" dirty="0" smtClean="0">
                <a:solidFill>
                  <a:schemeClr val="tx1"/>
                </a:solidFill>
                <a:latin typeface="Garamond" pitchFamily="18" charset="0"/>
              </a:rPr>
              <a:t>.</a:t>
            </a:r>
          </a:p>
          <a:p>
            <a:pPr algn="l"/>
            <a:endParaRPr lang="es-US" sz="64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525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600200"/>
            <a:ext cx="7772400" cy="495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s-US" sz="2200" b="0" dirty="0" smtClean="0">
                <a:latin typeface="Garamond" pitchFamily="18" charset="0"/>
              </a:rPr>
              <a:t>Art. 334 y 335 </a:t>
            </a:r>
            <a:r>
              <a:rPr lang="es-US" sz="2200" b="0" dirty="0" smtClean="0">
                <a:latin typeface="Garamond" pitchFamily="18" charset="0"/>
              </a:rPr>
              <a:t/>
            </a:r>
            <a:br>
              <a:rPr lang="es-US" sz="2200" b="0" dirty="0" smtClean="0">
                <a:latin typeface="Garamond" pitchFamily="18" charset="0"/>
              </a:rPr>
            </a:br>
            <a:r>
              <a:rPr lang="es-US" sz="1200" b="0" dirty="0" smtClean="0">
                <a:latin typeface="Garamond" pitchFamily="18" charset="0"/>
              </a:rPr>
              <a:t/>
            </a:r>
            <a:br>
              <a:rPr lang="es-US" sz="1200" b="0" dirty="0" smtClean="0">
                <a:latin typeface="Garamond" pitchFamily="18" charset="0"/>
              </a:rPr>
            </a:br>
            <a:r>
              <a:rPr lang="es-US" sz="2000" b="0" cap="none" dirty="0" smtClean="0">
                <a:solidFill>
                  <a:schemeClr val="tx1"/>
                </a:solidFill>
                <a:latin typeface="Garamond" pitchFamily="18" charset="0"/>
              </a:rPr>
              <a:t>Para </a:t>
            </a:r>
            <a:r>
              <a:rPr lang="es-US" sz="2000" b="0" cap="none" dirty="0" smtClean="0">
                <a:solidFill>
                  <a:schemeClr val="tx1"/>
                </a:solidFill>
                <a:latin typeface="Garamond" pitchFamily="18" charset="0"/>
              </a:rPr>
              <a:t>imponerle a un profesional de la educación las sanciones de amonestación escrita o multa, la máxima autoridad del establecimiento educativo respectivo debe escucharlo previamente, permitiéndole presentar los justificativos necesarios. de lo actuado se debe dejar constancia escrita, adjuntando los documentos de cargo y descargo.</a:t>
            </a:r>
            <a:br>
              <a:rPr lang="es-US" sz="20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000" b="0" cap="none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2000" b="0" cap="none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000" b="0" cap="none" dirty="0" smtClean="0">
                <a:solidFill>
                  <a:schemeClr val="tx1"/>
                </a:solidFill>
                <a:latin typeface="Garamond" pitchFamily="18" charset="0"/>
              </a:rPr>
              <a:t>La sanción impuesta debe ser notificada al afectado y a las autoridades educativas; cuando se tratare de multa, su ejecución le corresponderá al responsable del pago de las remuneraciones de los docentes de la institución educativa correspondiente.</a:t>
            </a:r>
            <a:br>
              <a:rPr lang="es-US" sz="20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000" b="0" cap="none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US" sz="2000" b="0" cap="none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s-US" sz="2000" b="0" cap="none" dirty="0" smtClean="0">
                <a:solidFill>
                  <a:schemeClr val="tx1"/>
                </a:solidFill>
                <a:latin typeface="Garamond" pitchFamily="18" charset="0"/>
              </a:rPr>
              <a:t>Las sanciones de amonestación escrita o multa, impuestas por la máxima autoridad del establecimiento educativo a los profesionales de la educación, pueden ser apeladas ante la </a:t>
            </a:r>
            <a:r>
              <a:rPr lang="es-US" sz="1800" b="0" cap="none" dirty="0" smtClean="0">
                <a:solidFill>
                  <a:schemeClr val="tx1"/>
                </a:solidFill>
                <a:latin typeface="Garamond" pitchFamily="18" charset="0"/>
              </a:rPr>
              <a:t>JUNTA DISTRITAL DE RESOLUCIÓN DE CONFLICTOS</a:t>
            </a:r>
            <a:r>
              <a:rPr lang="es-US" sz="2000" b="0" cap="none" dirty="0" smtClean="0">
                <a:solidFill>
                  <a:schemeClr val="tx1"/>
                </a:solidFill>
                <a:latin typeface="Garamond" pitchFamily="18" charset="0"/>
              </a:rPr>
              <a:t>. </a:t>
            </a:r>
            <a:r>
              <a:rPr lang="es-US" sz="2000" b="0" cap="none" dirty="0" smtClean="0">
                <a:solidFill>
                  <a:schemeClr val="tx1"/>
                </a:solidFill>
                <a:latin typeface="Garamond" pitchFamily="18" charset="0"/>
              </a:rPr>
              <a:t>su resolución pone fin a la vía administrativa</a:t>
            </a:r>
            <a:r>
              <a:rPr lang="es-US" sz="2000" b="0" cap="none" dirty="0" smtClean="0">
                <a:latin typeface="Garamond" pitchFamily="18" charset="0"/>
              </a:rPr>
              <a:t>.</a:t>
            </a:r>
            <a:br>
              <a:rPr lang="es-US" sz="2000" b="0" cap="none" dirty="0" smtClean="0">
                <a:latin typeface="Garamond" pitchFamily="18" charset="0"/>
              </a:rPr>
            </a:br>
            <a:r>
              <a:rPr lang="es-US" sz="2000" b="0" cap="none" dirty="0" smtClean="0">
                <a:latin typeface="Garamond" pitchFamily="18" charset="0"/>
              </a:rPr>
              <a:t/>
            </a:r>
            <a:br>
              <a:rPr lang="es-US" sz="2000" b="0" cap="none" dirty="0" smtClean="0">
                <a:latin typeface="Garamond" pitchFamily="18" charset="0"/>
              </a:rPr>
            </a:br>
            <a:r>
              <a:rPr lang="es-US" sz="1200" b="0" dirty="0">
                <a:latin typeface="Garamond" pitchFamily="18" charset="0"/>
              </a:rPr>
              <a:t/>
            </a:r>
            <a:br>
              <a:rPr lang="es-US" sz="1200" b="0" dirty="0">
                <a:latin typeface="Garamond" pitchFamily="18" charset="0"/>
              </a:rPr>
            </a:br>
            <a:r>
              <a:rPr lang="es-US" sz="1200" b="0" dirty="0" smtClean="0">
                <a:latin typeface="Garamond" pitchFamily="18" charset="0"/>
              </a:rPr>
              <a:t/>
            </a:r>
            <a:br>
              <a:rPr lang="es-US" sz="1200" b="0" dirty="0" smtClean="0">
                <a:latin typeface="Garamond" pitchFamily="18" charset="0"/>
              </a:rPr>
            </a:br>
            <a:r>
              <a:rPr lang="es-US" sz="1200" b="0" dirty="0">
                <a:latin typeface="Garamond" pitchFamily="18" charset="0"/>
              </a:rPr>
              <a:t/>
            </a:r>
            <a:br>
              <a:rPr lang="es-US" sz="1200" b="0" dirty="0">
                <a:latin typeface="Garamond" pitchFamily="18" charset="0"/>
              </a:rPr>
            </a:br>
            <a:r>
              <a:rPr lang="es-US" sz="1200" b="0" dirty="0" smtClean="0">
                <a:latin typeface="Garamond" pitchFamily="18" charset="0"/>
              </a:rPr>
              <a:t/>
            </a:r>
            <a:br>
              <a:rPr lang="es-US" sz="1200" b="0" dirty="0" smtClean="0">
                <a:latin typeface="Garamond" pitchFamily="18" charset="0"/>
              </a:rPr>
            </a:br>
            <a:r>
              <a:rPr lang="es-US" sz="1200" b="0" dirty="0">
                <a:latin typeface="Garamond" pitchFamily="18" charset="0"/>
              </a:rPr>
              <a:t/>
            </a:r>
            <a:br>
              <a:rPr lang="es-US" sz="1200" b="0" dirty="0">
                <a:latin typeface="Garamond" pitchFamily="18" charset="0"/>
              </a:rPr>
            </a:br>
            <a:r>
              <a:rPr lang="es-US" sz="1200" b="0" cap="none" dirty="0" smtClean="0">
                <a:latin typeface="Garamond" pitchFamily="18" charset="0"/>
              </a:rPr>
              <a:t/>
            </a:r>
            <a:br>
              <a:rPr lang="es-US" sz="1200" b="0" cap="none" dirty="0" smtClean="0">
                <a:latin typeface="Garamond" pitchFamily="18" charset="0"/>
              </a:rPr>
            </a:br>
            <a:r>
              <a:rPr lang="es-US" sz="1200" b="0" dirty="0">
                <a:latin typeface="Garamond" pitchFamily="18" charset="0"/>
              </a:rPr>
              <a:t/>
            </a:r>
            <a:br>
              <a:rPr lang="es-US" sz="1200" b="0" dirty="0">
                <a:latin typeface="Garamond" pitchFamily="18" charset="0"/>
              </a:rPr>
            </a:br>
            <a:endParaRPr lang="es-US" sz="1200" b="0" cap="none" dirty="0">
              <a:latin typeface="Garamon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62000" y="228600"/>
            <a:ext cx="7772400" cy="1142999"/>
          </a:xfrm>
        </p:spPr>
        <p:txBody>
          <a:bodyPr>
            <a:noAutofit/>
          </a:bodyPr>
          <a:lstStyle/>
          <a:p>
            <a:pPr algn="ctr"/>
            <a:r>
              <a:rPr lang="es-US" sz="2800" b="1" dirty="0" smtClean="0">
                <a:solidFill>
                  <a:schemeClr val="tx1"/>
                </a:solidFill>
                <a:latin typeface="Garamond" pitchFamily="18" charset="0"/>
              </a:rPr>
              <a:t>PROCEDIMIENTO</a:t>
            </a:r>
          </a:p>
          <a:p>
            <a:pPr algn="ctr"/>
            <a:r>
              <a:rPr lang="es-US" sz="2800" b="1" dirty="0" smtClean="0">
                <a:solidFill>
                  <a:schemeClr val="tx1"/>
                </a:solidFill>
                <a:latin typeface="Garamond" pitchFamily="18" charset="0"/>
              </a:rPr>
              <a:t>REGLAMENTO LOEI</a:t>
            </a:r>
            <a:endParaRPr lang="es-US" sz="2800" b="1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6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r>
              <a:rPr lang="es-US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  <a:t>REGIMEN DISCIPLINARIO </a:t>
            </a:r>
            <a:br>
              <a:rPr lang="es-US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</a:br>
            <a:r>
              <a:rPr lang="es-US" dirty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  <a:t/>
            </a:r>
            <a:br>
              <a:rPr lang="es-US" dirty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</a:br>
            <a:r>
              <a:rPr lang="es-US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  <a:t>LEY ORGANICA DEL SERVICIO PUBLICO</a:t>
            </a:r>
            <a:br>
              <a:rPr lang="es-US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</a:br>
            <a:r>
              <a:rPr lang="es-US" dirty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  <a:t/>
            </a:r>
            <a:br>
              <a:rPr lang="es-US" dirty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</a:br>
            <a:r>
              <a:rPr lang="es-US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  <a:t>LOSEP</a:t>
            </a:r>
            <a:endParaRPr lang="es-US" dirty="0">
              <a:solidFill>
                <a:schemeClr val="accent2">
                  <a:lumMod val="50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76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577</TotalTime>
  <Words>461</Words>
  <Application>Microsoft Office PowerPoint</Application>
  <PresentationFormat>Presentación en pantalla (4:3)</PresentationFormat>
  <Paragraphs>50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Calibri</vt:lpstr>
      <vt:lpstr>Candara</vt:lpstr>
      <vt:lpstr>Garamond</vt:lpstr>
      <vt:lpstr>Symbol</vt:lpstr>
      <vt:lpstr>Forma de onda</vt:lpstr>
      <vt:lpstr>REGIMEN DISCIPLINARIO DOCENTES   LEY ORGANICA DE EDUCACION INTERCULTURAL  Fe y Alegría Ecuador   Abg. Pablo Espinosa Abg. Cristina Guarderas Febrero -2017</vt:lpstr>
      <vt:lpstr> DEBIDO PROCESO     El proceso disciplinario deberá observar todas las garantías y derechos constitucionales, (Art. 76 Constitucion ) el respeto a la dignidad de las personas, el debido proceso.  En ningún proceso sancionatorio o disciplinario se admitirá la indefensión legal  Todo lo actuado en el proceso bajo dicha circunstancia estará viciado de nulidad absoluta.  En el reglamento a la presente Ley, definirá los procedimientos y mecanismos de exigibilidad a fin de sancionar y erradicar todo tipo de delito sexual en contra de los estudiantes.</vt:lpstr>
      <vt:lpstr>POTESTAD SANCIONADORA RECTORES - DIRECTORES</vt:lpstr>
      <vt:lpstr> </vt:lpstr>
      <vt:lpstr>  j. Expulsar a las y los alumnos en el transcurso del año lectivo sin causa justificada y sin previa aplicación y observancia del debido proceso;  k. Ordenar la asistencia del personal docente, administrativo y/o alumnado a actos públicos de proselitismo político de cualquier naturaleza;  l. Desacatar las disposiciones emanadas de la autoridad competente;  m. Incentivar, promover o provocar, por cualquier vía, la discriminación contra las personas, el racismo, la xenofobia, el sexismo y cualquier forma de agresión o violencia dentro de los establecimientos educativos. Ningún motivo justificará estas acciones;  n. Incentivar, promover o provocar por cualquier vía dentro de los establecimientos educativos acciones que atenten contra la dignidad de la persona;  o. Retener bajo cualquier consideración, destruir o desaparecer deliberadamente los documentos oficiales de la institución educativa o los documentos académicos de los y las estudiantes;  SUSPENSIÓN HASTA 60 DÍAS     p. Promover o provocar la paralización del servicio educativo;  p. Incentivar, publicitar o permitir el consumo o distribución de tabacos, bebidas alcohólicas, narcóticos, alucinógenos o cualquier tipo de sustancias psicotrópicas o estupefacientes;  r. Negar matrícula o separar de la institución educativa a estudiantes por razones de embarazo, progenitud, maternidad, discapacidad, orientación sexual, nacionalidad, discriminación racial, cultural o étnica, género, ideología, adhesión política y/o creencia religiosa;  s. Desacatar las disposiciones legítimas emanadas de la Autoridad Educativa Nacional</vt:lpstr>
      <vt:lpstr>  t. Utilizar de manera indebida o distraer los recursos públicos según los informes ejecutoriados de los organismos de control del Estado, o cobrar valores por servicios educativos no autorizados por la Autoridad Educativa Nacional o que no le correspondiere hacerlo de acuerdo a sus funciones;  u. Vulnerar los derechos humanos de los educandos previstos en la Constitución de la República, en esta Ley, en el Código de la Niñez y la Adolescencia y en los acuerdos y tratados internacionales de derechos de las niñas, niños y adolescentes;  v. Incumplir o permitir que se incumplan las medidas de protección de derechos dictadas por las autoridades competentes para la protección de derecho;  w. Alterar documentos oficiales de la institución educativa o de los órganos superiores del Sistema Nacional de Educación;  x. Consignar durante el proceso de selección información falsa, o haber ocultado información relevante para la decisión del concurso;  y. Evaluar a los y las estudiantes en lugares distintos a los establecimientos educativos;  z. Para otras infracciones que no estuvieren descritas en los literales anteriores, pero que atenten contra los derechos constitucionales y los previstos en tratados e instrumentos internacionales vigentes, serán dados a conocer a las juntas de resolución de conflictos las cuales resolverán lo correspondiente al área educativa basados en Derecho;  aa. Cometer infracciones de acoso, abuso, violencia sexual u otros delitos sexuales;  bb. Incumplir la obligación de denunciar a las autoridades jurisdiccionales correspondientes los casos de acoso, abuso, violencia sexual u otros delitos sexuales cometidos por funcionarios educativos en contra de los estudiantes. La omisión injustificada de esta obligación dará lugar a la destitución;  cc. Incumplir o permitir que se incumplan las medidas de protección de derechos dictadas por las autoridades competentes para la protección de derechos; y,  DESTITUCION </vt:lpstr>
      <vt:lpstr>SANCIONES AL REGIMEN EDUCATIVO PÚBLICO</vt:lpstr>
      <vt:lpstr>Art. 334 y 335   Para imponerle a un profesional de la educación las sanciones de amonestación escrita o multa, la máxima autoridad del establecimiento educativo respectivo debe escucharlo previamente, permitiéndole presentar los justificativos necesarios. de lo actuado se debe dejar constancia escrita, adjuntando los documentos de cargo y descargo.  La sanción impuesta debe ser notificada al afectado y a las autoridades educativas; cuando se tratare de multa, su ejecución le corresponderá al responsable del pago de las remuneraciones de los docentes de la institución educativa correspondiente.  Las sanciones de amonestación escrita o multa, impuestas por la máxima autoridad del establecimiento educativo a los profesionales de la educación, pueden ser apeladas ante la JUNTA DISTRITAL DE RESOLUCIÓN DE CONFLICTOS. su resolución pone fin a la vía administrativa.         </vt:lpstr>
      <vt:lpstr>REGIMEN DISCIPLINARIO   LEY ORGANICA DEL SERVICIO PUBLICO  LOSEP</vt:lpstr>
      <vt:lpstr>La servidora o servidor público que incumpliere sus obligaciones o contraviniere las disposiciones de esta Ley, sus reglamentos, así como las leyes y normativa conexa, incurrirá en responsabilidad administrativa que será sancionada disciplinariamente, sin perjuicio de la acción civil o penal que pudiere originar el mismo hecho   La sanción administrativa se aplicará conforme a las garantías básicas del derecho a la defensa y el debido proceso.</vt:lpstr>
      <vt:lpstr>Se considera faltas disciplinarias aquellas acciones u omisiones de las servidoras o servidores públicos que contravengan las disposiciones del ordenamiento jurídico vigente en la república y esta ley, en lo atinente a derechos y prohibiciones constitucionales o legales. serán sancionadas por la autoridad nominadora o su delegado.  Para efectos de la aplicación de esta ley, las faltas se clasifican en leves y graves.  a.-Faltas leves.- son aquellas acciones u omisiones realizadas por descuidos o desconocimientos leves, siempre que no alteren o perjudiquen gravemente el normal desarrollo y desenvolvimiento del servicio público.  Las faltas leves darán lugar a la imposición de sanciones de amonestación verbal, amonestación escrita o sanción pecuniaria administrativa o multa.  b.- Faltas graves.- son aquellas acciones u omisiones que contraríen de manera grave el ordenamiento jurídico o alteraren gravemente el orden institucional. La sanción de estas faltas está encaminada a preservar la probidad, competencia, lealtad, honestidad y moralidad de los actos realizados por las servidoras y servidores públicos y se encuentran previstas en el artículo 48 de esta ley.  La reincidencia del cometimiento de faltas leves se considerará falta grave.  las faltas graves darán lugar a la imposición de sanciones de suspensión o destitución, previo el correspondiente sumario administrativo.  En todos los casos, se dejará constancia por escrito de la sanción impuesta en el expediente personal de la servidora o servidor.</vt:lpstr>
      <vt:lpstr>SANCIONES DISCIPLINARIAS</vt:lpstr>
      <vt:lpstr>  </vt:lpstr>
      <vt:lpstr>CÓDIGO DEL TRABAJO El Código del Trabajo no establece faltas disciplinarias ni un procedimiento a seguir al momento de realizar un llamado de atención  verbal o escrito. En al práctica se realiza mediante MEMOS   La Unidad  Educativa  debe  tener un Reglamento interno en la cual se encuentra especificado que se considera falta disciplinaria y cual es el proceso a seguir. ( FE Y ALEGRIA CUENTA CON UN REGLAEMNTOS INTERNO DE TRABAJO APLICABLE A TODOS SUS TRABAJADORES)  El procedimiento a seguir sería el que se encuentra en la Ley Orgánica de Educación Intercultural 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Geovana Rivera</dc:creator>
  <cp:lastModifiedBy>Pablo Espinosa</cp:lastModifiedBy>
  <cp:revision>41</cp:revision>
  <dcterms:created xsi:type="dcterms:W3CDTF">2015-10-22T20:52:26Z</dcterms:created>
  <dcterms:modified xsi:type="dcterms:W3CDTF">2017-02-06T22:21:29Z</dcterms:modified>
</cp:coreProperties>
</file>